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2"/>
    <p:restoredTop sz="94708"/>
  </p:normalViewPr>
  <p:slideViewPr>
    <p:cSldViewPr snapToGrid="0">
      <p:cViewPr varScale="1">
        <p:scale>
          <a:sx n="121" d="100"/>
          <a:sy n="121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3FF9D-0BC9-584C-A2CB-86FA2D36C939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8A204-D9AA-2D4E-8BF7-546FEEF2A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8A204-D9AA-2D4E-8BF7-546FEEF2A4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8A204-D9AA-2D4E-8BF7-546FEEF2A4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6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8A204-D9AA-2D4E-8BF7-546FEEF2A4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5FA2-C8F7-2015-951B-26EEAA928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14A83-D095-F6F1-3F84-F25DC1BB8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02B4-CF32-B85F-CDD5-4CC82CBE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D3D94-1B73-A1C0-02DE-220B9800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41953-DC6F-BF40-B037-68B9BC28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85ED-EAB5-C1A5-BFB7-9CAA3111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F91A9-AE02-8057-C197-F0AE14DCB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A2905-AE98-0ADB-F92E-11F64FAA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2EB1-3EC9-DA39-9217-C4BB7398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A321B-D72B-FCB6-0D65-F6EB3A5E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043B8-223F-452B-C89A-3C25CDF21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35C9E-0320-0364-ACE5-2C121A8C2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804A4-EEB9-A4D1-8F2E-79CCEF0C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993B9-1B5D-C47B-62C5-CC3CC6A8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59CAC-F28D-ADAF-1482-91B1309D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5B01-94CC-822F-577E-243E87E6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186D-06E0-1E1C-B4BD-1D62E086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92D5-90A2-E235-BB06-5CA611CD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F555-577A-0140-B0CA-42130548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F65FB-BE4F-2393-4F88-349B259A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4F02-ED2A-88B1-4BA9-83067DF5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B51E1-3657-7CFA-9B49-E0003324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871AA-149E-5B35-DAFB-FE420BF9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7347-AF6A-5C49-EA71-891FACF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61A1-0208-BA1C-EE7F-A9439E1C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E2D2-9C5B-5F03-0D8D-64B666D3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38BF-1A07-B46D-FC9E-B9BCD1F8A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05EB3-6E7C-C970-932A-E964093D5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4EE3C-2D86-9186-546A-AF3D0D0A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FA34B-BCFB-BB9F-718D-E6B4A877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B776E-5010-77C6-E399-1893E741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3644-1CD6-26E0-32A6-5FCC5FBE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E996C-F703-C296-02A3-828686EB9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39ACF-25A0-0ADA-F298-DEDC9B45B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B9B19-E074-DA55-3FA8-E9B52ED72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A3F57-66D5-38B7-4E1E-E753AD4B7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D14AE-FF79-DAC9-B3C5-E38782EF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CA0F3-1A20-7AF2-8EA6-13B538BC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5AB83-5084-B593-B889-81BF581F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7790-CC9D-874F-1DFF-0A3602E9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87F67-0C2D-B797-0C8D-10D8743F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211A6-F5DA-1B9E-5FA9-DF97E18F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8E9D6-57D6-94C3-9F04-BCA080B4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A195D-AE70-A96B-8863-48993454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F8876-E6EF-3039-0DA9-BB23C780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9BE40-D842-F935-2D0E-4EC32733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0412-8735-8090-ECAB-D2615148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495D-A16B-D5D5-39BC-A76F974DD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80152-6B25-986E-4BE7-C0F93D92A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54782-3ACE-D834-A5A5-E9622ABE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6ED90-5F67-48C7-038E-075B53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4DC6-F7A5-BA83-E20B-CB36F081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431D-69FA-D328-7F7F-2DD89BE6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586B9-2AEE-6803-9346-584B76C39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D6379-FE37-1BE4-3777-2DF4A94ED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06B00-40BC-989E-E2A0-0FEDA60A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0C4CF-64CA-E8BE-C0A3-CFE78AFE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75E3D-9B32-CF10-3933-8C8D5DF7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28C98-A184-74ED-93D1-5A44D7B4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15C2-B0D3-0462-9FDF-C811A6A61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5408B-C5F7-99C5-4086-88BDBBA49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43298-6195-3242-A3E7-9BD631167E1C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6E4E-7C73-6CFC-494C-5C98A47E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9D9F4-7FFF-CC6C-4231-9EBBEF2D0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72BBF-0BA1-6948-894D-3DBC016B8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F66C-D1F7-D44D-5E03-685E4AC9B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174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Machine Learned Potentials (MLPs) Journal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AC498-C091-C2A8-BB83-A27708A83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934" y="2909341"/>
            <a:ext cx="3172916" cy="519659"/>
          </a:xfrm>
        </p:spPr>
        <p:txBody>
          <a:bodyPr>
            <a:normAutofit/>
          </a:bodyPr>
          <a:lstStyle/>
          <a:p>
            <a:r>
              <a:rPr lang="en-US" dirty="0"/>
              <a:t>8/6/25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DBDFE-0A67-1124-0758-8D1F1231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8" y="3897443"/>
            <a:ext cx="1902561" cy="2855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7A19F-0EA6-482E-F249-23314348EABF}"/>
              </a:ext>
            </a:extLst>
          </p:cNvPr>
          <p:cNvSpPr txBox="1"/>
          <p:nvPr/>
        </p:nvSpPr>
        <p:spPr>
          <a:xfrm>
            <a:off x="4058084" y="3492192"/>
            <a:ext cx="386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Our predecessor, Dr. Zhang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8AE91-0200-6C43-6B9B-4333A45E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30" y="5192010"/>
            <a:ext cx="1040056" cy="1561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54A0F-E23F-5DB4-7884-26457FB278E1}"/>
              </a:ext>
            </a:extLst>
          </p:cNvPr>
          <p:cNvSpPr txBox="1"/>
          <p:nvPr/>
        </p:nvSpPr>
        <p:spPr>
          <a:xfrm>
            <a:off x="3961330" y="4822678"/>
            <a:ext cx="111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851FD-5B95-EE78-FA4F-BBD37BA02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842" y="5192009"/>
            <a:ext cx="1040056" cy="1561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3DD37-F375-178E-8A8E-41031DBF49A1}"/>
              </a:ext>
            </a:extLst>
          </p:cNvPr>
          <p:cNvSpPr txBox="1"/>
          <p:nvPr/>
        </p:nvSpPr>
        <p:spPr>
          <a:xfrm>
            <a:off x="7118945" y="4848702"/>
            <a:ext cx="111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Mike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5B890-3996-E2B0-D0CB-69ACD7F3C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28461" y="5972538"/>
            <a:ext cx="791563" cy="791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56F30-B46B-24CB-E83D-5A02AD834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454" y="5972538"/>
            <a:ext cx="791564" cy="7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946A-CA9D-9CDD-429A-314BF6CD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91" y="2372577"/>
            <a:ext cx="3350342" cy="1183456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E83D3-AAD3-6778-EA84-949336825C7E}"/>
              </a:ext>
            </a:extLst>
          </p:cNvPr>
          <p:cNvSpPr/>
          <p:nvPr/>
        </p:nvSpPr>
        <p:spPr>
          <a:xfrm>
            <a:off x="4829255" y="3556033"/>
            <a:ext cx="2465335" cy="55474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Long range interactions?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562B-8853-DCF0-37C2-D92ED0C58D91}"/>
              </a:ext>
            </a:extLst>
          </p:cNvPr>
          <p:cNvSpPr/>
          <p:nvPr/>
        </p:nvSpPr>
        <p:spPr>
          <a:xfrm>
            <a:off x="4829255" y="4292327"/>
            <a:ext cx="2465335" cy="554747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Choice of symmetry functions?</a:t>
            </a:r>
          </a:p>
        </p:txBody>
      </p:sp>
    </p:spTree>
    <p:extLst>
      <p:ext uri="{BB962C8B-B14F-4D97-AF65-F5344CB8AC3E}">
        <p14:creationId xmlns:p14="http://schemas.microsoft.com/office/powerpoint/2010/main" val="8435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F088-C240-D5C8-6347-BBCDEFFD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motivation to start this journal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EFDC3-5C33-8456-3975-456B1AEB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318"/>
            <a:ext cx="4177553" cy="4351338"/>
          </a:xfrm>
        </p:spPr>
        <p:txBody>
          <a:bodyPr>
            <a:normAutofit/>
          </a:bodyPr>
          <a:lstStyle/>
          <a:p>
            <a:r>
              <a:rPr lang="en-US" dirty="0"/>
              <a:t>MLPs are becoming increasingly important to molecular modelers</a:t>
            </a:r>
          </a:p>
          <a:p>
            <a:pPr lvl="1"/>
            <a:r>
              <a:rPr lang="en-US" dirty="0"/>
              <a:t>The rise of foundation models</a:t>
            </a:r>
          </a:p>
          <a:p>
            <a:r>
              <a:rPr lang="en-US" dirty="0"/>
              <a:t>We have a high concentration of experts in MLPs to learn from!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30814F-8153-8B83-D5B6-093BAB636C05}"/>
              </a:ext>
            </a:extLst>
          </p:cNvPr>
          <p:cNvGrpSpPr/>
          <p:nvPr/>
        </p:nvGrpSpPr>
        <p:grpSpPr>
          <a:xfrm>
            <a:off x="5675319" y="1903254"/>
            <a:ext cx="2790866" cy="2490770"/>
            <a:chOff x="5675319" y="1903254"/>
            <a:chExt cx="2790866" cy="24907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C59AF1-0D46-40F3-C74B-16BD00470079}"/>
                </a:ext>
              </a:extLst>
            </p:cNvPr>
            <p:cNvGrpSpPr/>
            <p:nvPr/>
          </p:nvGrpSpPr>
          <p:grpSpPr>
            <a:xfrm>
              <a:off x="5734273" y="1903254"/>
              <a:ext cx="2617944" cy="1858886"/>
              <a:chOff x="3845222" y="-13220160"/>
              <a:chExt cx="4385000" cy="311359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B97BAE1-F5DF-CD4A-2256-ECCBB4B3C065}"/>
                  </a:ext>
                </a:extLst>
              </p:cNvPr>
              <p:cNvGrpSpPr/>
              <p:nvPr/>
            </p:nvGrpSpPr>
            <p:grpSpPr>
              <a:xfrm>
                <a:off x="3845222" y="-13070530"/>
                <a:ext cx="4385000" cy="2963964"/>
                <a:chOff x="1051796" y="3186161"/>
                <a:chExt cx="4385000" cy="2963964"/>
              </a:xfrm>
            </p:grpSpPr>
            <p:pic>
              <p:nvPicPr>
                <p:cNvPr id="11" name="Picture 10" descr="A graph of energy&#10;&#10;AI-generated content may be incorrect.">
                  <a:extLst>
                    <a:ext uri="{FF2B5EF4-FFF2-40B4-BE49-F238E27FC236}">
                      <a16:creationId xmlns:a16="http://schemas.microsoft.com/office/drawing/2014/main" id="{929AE9E5-9797-E54B-EB63-BD6A85199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51796" y="3195493"/>
                  <a:ext cx="2155759" cy="2631706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graph of energy&#10;&#10;AI-generated content may be incorrect.">
                  <a:extLst>
                    <a:ext uri="{FF2B5EF4-FFF2-40B4-BE49-F238E27FC236}">
                      <a16:creationId xmlns:a16="http://schemas.microsoft.com/office/drawing/2014/main" id="{168321BD-0E40-E53F-8D9B-75F708BCD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0369" y="3186161"/>
                  <a:ext cx="2146427" cy="2641038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399571-CC40-FFF9-8CC7-CEF305ADD61A}"/>
                    </a:ext>
                  </a:extLst>
                </p:cNvPr>
                <p:cNvSpPr txBox="1"/>
                <p:nvPr/>
              </p:nvSpPr>
              <p:spPr>
                <a:xfrm>
                  <a:off x="3886818" y="5686158"/>
                  <a:ext cx="1097841" cy="463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M-core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14F5D7-23DB-E54F-7461-F37C92483AFB}"/>
                    </a:ext>
                  </a:extLst>
                </p:cNvPr>
                <p:cNvSpPr txBox="1"/>
                <p:nvPr/>
              </p:nvSpPr>
              <p:spPr>
                <a:xfrm>
                  <a:off x="1658240" y="5661959"/>
                  <a:ext cx="1032435" cy="463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P-core</a:t>
                  </a:r>
                </a:p>
              </p:txBody>
            </p:sp>
          </p:grpSp>
          <p:pic>
            <p:nvPicPr>
              <p:cNvPr id="16" name="Picture 15" descr="A white and red spheres&#10;&#10;AI-generated content may be incorrect.">
                <a:extLst>
                  <a:ext uri="{FF2B5EF4-FFF2-40B4-BE49-F238E27FC236}">
                    <a16:creationId xmlns:a16="http://schemas.microsoft.com/office/drawing/2014/main" id="{1B277E5D-405D-D7A9-17D7-FD5A51B0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1554" y="-13220160"/>
                <a:ext cx="1091565" cy="1091565"/>
              </a:xfrm>
              <a:prstGeom prst="rect">
                <a:avLst/>
              </a:prstGeom>
            </p:spPr>
          </p:pic>
          <p:pic>
            <p:nvPicPr>
              <p:cNvPr id="17" name="Picture 16" descr="A white and red molecule&#10;&#10;AI-generated content may be incorrect.">
                <a:extLst>
                  <a:ext uri="{FF2B5EF4-FFF2-40B4-BE49-F238E27FC236}">
                    <a16:creationId xmlns:a16="http://schemas.microsoft.com/office/drawing/2014/main" id="{75CF68C7-E7B6-AB5F-4A95-715A8F231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0957" y="-13085873"/>
                <a:ext cx="1091565" cy="1091565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E8EF8B-ABC4-F9B2-545A-39C6B79D114D}"/>
                </a:ext>
              </a:extLst>
            </p:cNvPr>
            <p:cNvSpPr txBox="1"/>
            <p:nvPr/>
          </p:nvSpPr>
          <p:spPr>
            <a:xfrm>
              <a:off x="5675319" y="3747693"/>
              <a:ext cx="2790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UMA-s mode scan captures methylation-dependent energy-barrier change in liquid-crystal core.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897D58-A9FA-4BF1-0855-A472514E8AE8}"/>
              </a:ext>
            </a:extLst>
          </p:cNvPr>
          <p:cNvGrpSpPr/>
          <p:nvPr/>
        </p:nvGrpSpPr>
        <p:grpSpPr>
          <a:xfrm>
            <a:off x="5046458" y="1354452"/>
            <a:ext cx="7745728" cy="5148286"/>
            <a:chOff x="5046458" y="1354452"/>
            <a:chExt cx="7745728" cy="51482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FB0AEB-F79B-2B36-9931-CE7E6FC2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7677" y="3507031"/>
              <a:ext cx="7314509" cy="622261"/>
            </a:xfrm>
            <a:prstGeom prst="rect">
              <a:avLst/>
            </a:prstGeom>
          </p:spPr>
        </p:pic>
        <p:pic>
          <p:nvPicPr>
            <p:cNvPr id="29" name="Picture 28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EB27EC52-1D58-7586-967F-311CECDF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2139">
              <a:off x="5046458" y="4398712"/>
              <a:ext cx="7056463" cy="2104026"/>
            </a:xfrm>
            <a:prstGeom prst="rect">
              <a:avLst/>
            </a:prstGeom>
          </p:spPr>
        </p:pic>
        <p:pic>
          <p:nvPicPr>
            <p:cNvPr id="32" name="Picture 31" descr="A close-up of a molecule&#10;&#10;AI-generated content may be incorrect.">
              <a:extLst>
                <a:ext uri="{FF2B5EF4-FFF2-40B4-BE49-F238E27FC236}">
                  <a16:creationId xmlns:a16="http://schemas.microsoft.com/office/drawing/2014/main" id="{65F68FE4-83E9-CE00-8608-69AB3D9A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770341">
              <a:off x="8645468" y="1354452"/>
              <a:ext cx="1860677" cy="1958607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9DEAA11-6E96-8598-3778-F823EB98A965}"/>
              </a:ext>
            </a:extLst>
          </p:cNvPr>
          <p:cNvSpPr/>
          <p:nvPr/>
        </p:nvSpPr>
        <p:spPr>
          <a:xfrm>
            <a:off x="-435239" y="-454685"/>
            <a:ext cx="13626059" cy="761130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E6417D-00E1-7C43-AC07-8B30043AF5BF}"/>
              </a:ext>
            </a:extLst>
          </p:cNvPr>
          <p:cNvSpPr/>
          <p:nvPr/>
        </p:nvSpPr>
        <p:spPr>
          <a:xfrm>
            <a:off x="2870472" y="2339915"/>
            <a:ext cx="7234621" cy="20221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Goal: Brief, informal discussions focused on learning about the foundation of this field</a:t>
            </a:r>
          </a:p>
        </p:txBody>
      </p:sp>
    </p:spTree>
    <p:extLst>
      <p:ext uri="{BB962C8B-B14F-4D97-AF65-F5344CB8AC3E}">
        <p14:creationId xmlns:p14="http://schemas.microsoft.com/office/powerpoint/2010/main" val="23775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7D18-4EDB-1CDA-9D2C-0951C77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F1300-D709-27F0-ACE3-364BE18FC6B6}"/>
              </a:ext>
            </a:extLst>
          </p:cNvPr>
          <p:cNvSpPr/>
          <p:nvPr/>
        </p:nvSpPr>
        <p:spPr>
          <a:xfrm>
            <a:off x="4512038" y="1435854"/>
            <a:ext cx="6841761" cy="223619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58814-BE35-C802-DF96-E79F31A5C6F2}"/>
              </a:ext>
            </a:extLst>
          </p:cNvPr>
          <p:cNvSpPr/>
          <p:nvPr/>
        </p:nvSpPr>
        <p:spPr>
          <a:xfrm>
            <a:off x="4512039" y="4049213"/>
            <a:ext cx="6841761" cy="223619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32BD13-4477-F1E1-B186-19537E89500F}"/>
              </a:ext>
            </a:extLst>
          </p:cNvPr>
          <p:cNvGrpSpPr/>
          <p:nvPr/>
        </p:nvGrpSpPr>
        <p:grpSpPr>
          <a:xfrm>
            <a:off x="322289" y="4536146"/>
            <a:ext cx="3844976" cy="923330"/>
            <a:chOff x="322289" y="4536146"/>
            <a:chExt cx="3844976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48152-93BC-D6B0-F507-3182026D2711}"/>
                </a:ext>
              </a:extLst>
            </p:cNvPr>
            <p:cNvSpPr txBox="1"/>
            <p:nvPr/>
          </p:nvSpPr>
          <p:spPr>
            <a:xfrm>
              <a:off x="322289" y="4536146"/>
              <a:ext cx="25633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Modern papers in applications, showcasing SOTA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771D8E-2489-66AB-FF76-C4D4432CD041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65" y="4925700"/>
              <a:ext cx="12142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E6ED77-D1BB-AA53-764F-CF4F36117B59}"/>
              </a:ext>
            </a:extLst>
          </p:cNvPr>
          <p:cNvGrpSpPr/>
          <p:nvPr/>
        </p:nvGrpSpPr>
        <p:grpSpPr>
          <a:xfrm>
            <a:off x="322289" y="2420034"/>
            <a:ext cx="3844976" cy="646331"/>
            <a:chOff x="322289" y="2420034"/>
            <a:chExt cx="384497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0AE9E0-BCBC-F200-1EAB-72D545030282}"/>
                </a:ext>
              </a:extLst>
            </p:cNvPr>
            <p:cNvSpPr txBox="1"/>
            <p:nvPr/>
          </p:nvSpPr>
          <p:spPr>
            <a:xfrm>
              <a:off x="322289" y="2420034"/>
              <a:ext cx="2563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Keystone papers to survey the field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6FCAE4-656C-B4CD-45D8-E073349285CF}"/>
                </a:ext>
              </a:extLst>
            </p:cNvPr>
            <p:cNvCxnSpPr>
              <a:cxnSpLocks/>
            </p:cNvCxnSpPr>
            <p:nvPr/>
          </p:nvCxnSpPr>
          <p:spPr>
            <a:xfrm>
              <a:off x="2953065" y="2707158"/>
              <a:ext cx="1214200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490CE7-16B2-E996-87EB-8C5D6EB5AA2F}"/>
              </a:ext>
            </a:extLst>
          </p:cNvPr>
          <p:cNvSpPr txBox="1"/>
          <p:nvPr/>
        </p:nvSpPr>
        <p:spPr>
          <a:xfrm rot="5400000">
            <a:off x="11074589" y="2369287"/>
            <a:ext cx="122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Weeks 1-3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86FCE-EE6B-A454-A7FF-E8C04CFFB3FC}"/>
              </a:ext>
            </a:extLst>
          </p:cNvPr>
          <p:cNvSpPr txBox="1"/>
          <p:nvPr/>
        </p:nvSpPr>
        <p:spPr>
          <a:xfrm rot="5400000">
            <a:off x="11088118" y="4918075"/>
            <a:ext cx="122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Weeks 4-6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20F58-2995-1CB5-238A-9B6D9E35FDAC}"/>
              </a:ext>
            </a:extLst>
          </p:cNvPr>
          <p:cNvSpPr/>
          <p:nvPr/>
        </p:nvSpPr>
        <p:spPr>
          <a:xfrm>
            <a:off x="4805464" y="1597924"/>
            <a:ext cx="6322979" cy="52721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Introduction to MLPs - Jacob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539D45-493E-5A6A-3D33-5CEED0204C9F}"/>
              </a:ext>
            </a:extLst>
          </p:cNvPr>
          <p:cNvSpPr/>
          <p:nvPr/>
        </p:nvSpPr>
        <p:spPr>
          <a:xfrm>
            <a:off x="4805464" y="2294751"/>
            <a:ext cx="6322979" cy="52721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DeepMD</a:t>
            </a:r>
            <a:r>
              <a:rPr lang="en-US" sz="1600" b="1" dirty="0"/>
              <a:t>/</a:t>
            </a:r>
            <a:r>
              <a:rPr lang="en-US" sz="1600" b="1" dirty="0" err="1"/>
              <a:t>DeepCG</a:t>
            </a:r>
            <a:r>
              <a:rPr lang="en-US" sz="1600" b="1" dirty="0"/>
              <a:t> - Ryan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0E5C2C-BBC0-9EED-0984-A0E412E664CD}"/>
              </a:ext>
            </a:extLst>
          </p:cNvPr>
          <p:cNvSpPr/>
          <p:nvPr/>
        </p:nvSpPr>
        <p:spPr>
          <a:xfrm>
            <a:off x="4805464" y="2991577"/>
            <a:ext cx="6322979" cy="52721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Geometric Machine Learning - Quinn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11DEF-0E33-F488-FC11-A1F5934B6E92}"/>
              </a:ext>
            </a:extLst>
          </p:cNvPr>
          <p:cNvSpPr/>
          <p:nvPr/>
        </p:nvSpPr>
        <p:spPr>
          <a:xfrm>
            <a:off x="4771427" y="4230022"/>
            <a:ext cx="6322979" cy="5272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Foundation Models - Wes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B0E428-E2C8-DEA3-AB2F-48D81B849611}"/>
              </a:ext>
            </a:extLst>
          </p:cNvPr>
          <p:cNvSpPr/>
          <p:nvPr/>
        </p:nvSpPr>
        <p:spPr>
          <a:xfrm>
            <a:off x="4771427" y="4908615"/>
            <a:ext cx="6322979" cy="5272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Applications Paper – Yura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D125D6-BF67-47DE-591B-F857EDE80590}"/>
              </a:ext>
            </a:extLst>
          </p:cNvPr>
          <p:cNvSpPr/>
          <p:nvPr/>
        </p:nvSpPr>
        <p:spPr>
          <a:xfrm>
            <a:off x="4771427" y="5587207"/>
            <a:ext cx="6322979" cy="5272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Protein Dynamics MLP Paper - Moritz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70B67B-3BC8-C096-C9E0-00B1D8A62183}"/>
              </a:ext>
            </a:extLst>
          </p:cNvPr>
          <p:cNvSpPr/>
          <p:nvPr/>
        </p:nvSpPr>
        <p:spPr>
          <a:xfrm>
            <a:off x="-541475" y="-286859"/>
            <a:ext cx="13626059" cy="761130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874E9D-E1E9-2D0B-E7DB-CA11EFE007F4}"/>
              </a:ext>
            </a:extLst>
          </p:cNvPr>
          <p:cNvSpPr/>
          <p:nvPr/>
        </p:nvSpPr>
        <p:spPr>
          <a:xfrm>
            <a:off x="2870472" y="2339915"/>
            <a:ext cx="7502721" cy="20221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After this, we will wait until next semester and then vote on a new topic for the ‘next’ journal club</a:t>
            </a:r>
          </a:p>
        </p:txBody>
      </p:sp>
    </p:spTree>
    <p:extLst>
      <p:ext uri="{BB962C8B-B14F-4D97-AF65-F5344CB8AC3E}">
        <p14:creationId xmlns:p14="http://schemas.microsoft.com/office/powerpoint/2010/main" val="111113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563DC-0C37-A5DE-8A95-86F65172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610264"/>
            <a:ext cx="6223000" cy="6375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FD36B9-21CC-C4BB-E1A8-5AEED2D6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7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8215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B935-6007-D869-902A-D1A070A2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Historically used standard NN to fit potential energy surfaces (pre 2007)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26678DD0-C075-C9C2-5D05-BF9C4ECF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96" y="1873874"/>
            <a:ext cx="4036391" cy="39332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F6A2335-9775-4CA0-FFF7-752D7E550F7F}"/>
              </a:ext>
            </a:extLst>
          </p:cNvPr>
          <p:cNvGrpSpPr/>
          <p:nvPr/>
        </p:nvGrpSpPr>
        <p:grpSpPr>
          <a:xfrm>
            <a:off x="600584" y="3101845"/>
            <a:ext cx="2188455" cy="1477328"/>
            <a:chOff x="1647506" y="3260871"/>
            <a:chExt cx="2188455" cy="147732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EE3934-C9E0-6913-1BCB-C14B3211BA2E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74" y="3843532"/>
              <a:ext cx="642187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F5264B-57C1-26D8-5D23-E926530BFF5A}"/>
                </a:ext>
              </a:extLst>
            </p:cNvPr>
            <p:cNvSpPr txBox="1"/>
            <p:nvPr/>
          </p:nvSpPr>
          <p:spPr>
            <a:xfrm>
              <a:off x="1647506" y="3260871"/>
              <a:ext cx="15462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Generalized coordinates for molecule 1,2,..k as input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0DF2CC-AD33-07D3-3FC0-63E77352054F}"/>
              </a:ext>
            </a:extLst>
          </p:cNvPr>
          <p:cNvGrpSpPr/>
          <p:nvPr/>
        </p:nvGrpSpPr>
        <p:grpSpPr>
          <a:xfrm>
            <a:off x="7400416" y="1213143"/>
            <a:ext cx="4191000" cy="2290355"/>
            <a:chOff x="7162800" y="1346286"/>
            <a:chExt cx="4191000" cy="229035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2A8910-017C-3097-9B50-CC3BFDEDF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2800" y="1907316"/>
              <a:ext cx="4191000" cy="9779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8CC848-85B8-AC83-D713-51D724B3A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075" y="2672967"/>
              <a:ext cx="424007" cy="398854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F5DE9D-8E8A-F652-F131-18072F62C1F4}"/>
                </a:ext>
              </a:extLst>
            </p:cNvPr>
            <p:cNvSpPr txBox="1"/>
            <p:nvPr/>
          </p:nvSpPr>
          <p:spPr>
            <a:xfrm>
              <a:off x="7848353" y="2990310"/>
              <a:ext cx="1391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Activation function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5A11E3-A7C2-A227-85D4-C2B95ED33C37}"/>
                </a:ext>
              </a:extLst>
            </p:cNvPr>
            <p:cNvSpPr txBox="1"/>
            <p:nvPr/>
          </p:nvSpPr>
          <p:spPr>
            <a:xfrm>
              <a:off x="7960875" y="1346286"/>
              <a:ext cx="738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bias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D0FFD5-6EB9-DD4C-AEB1-6A6FE39E789E}"/>
                </a:ext>
              </a:extLst>
            </p:cNvPr>
            <p:cNvCxnSpPr>
              <a:cxnSpLocks/>
            </p:cNvCxnSpPr>
            <p:nvPr/>
          </p:nvCxnSpPr>
          <p:spPr>
            <a:xfrm>
              <a:off x="8259969" y="1740547"/>
              <a:ext cx="0" cy="42263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8C355-4E99-5C8E-F09C-4AB6743C2360}"/>
                </a:ext>
              </a:extLst>
            </p:cNvPr>
            <p:cNvSpPr txBox="1"/>
            <p:nvPr/>
          </p:nvSpPr>
          <p:spPr>
            <a:xfrm>
              <a:off x="8628637" y="1347404"/>
              <a:ext cx="1139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weights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D28CCA-A7FE-D788-A824-82F41A91B2C1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69" y="1740547"/>
              <a:ext cx="0" cy="42263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A3A02E-7C5F-DA0B-AFF4-32A6803C7896}"/>
              </a:ext>
            </a:extLst>
          </p:cNvPr>
          <p:cNvGrpSpPr/>
          <p:nvPr/>
        </p:nvGrpSpPr>
        <p:grpSpPr>
          <a:xfrm>
            <a:off x="6930887" y="3684506"/>
            <a:ext cx="5119452" cy="556925"/>
            <a:chOff x="6930887" y="4149471"/>
            <a:chExt cx="5119452" cy="5569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311C8D-70AB-53CE-2526-7C3DBC94EE64}"/>
                </a:ext>
              </a:extLst>
            </p:cNvPr>
            <p:cNvSpPr/>
            <p:nvPr/>
          </p:nvSpPr>
          <p:spPr>
            <a:xfrm>
              <a:off x="6930887" y="4151649"/>
              <a:ext cx="2465335" cy="5547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Benefits of this architecture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C12F9-1A88-4AEF-39DD-139754D8B2FD}"/>
                </a:ext>
              </a:extLst>
            </p:cNvPr>
            <p:cNvSpPr/>
            <p:nvPr/>
          </p:nvSpPr>
          <p:spPr>
            <a:xfrm>
              <a:off x="9585004" y="4149471"/>
              <a:ext cx="2465335" cy="554747"/>
            </a:xfrm>
            <a:prstGeom prst="rect">
              <a:avLst/>
            </a:prstGeom>
            <a:solidFill>
              <a:srgbClr val="C000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Limitations of this architecture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D4979AC-2243-701B-98AA-12A29FA825B0}"/>
              </a:ext>
            </a:extLst>
          </p:cNvPr>
          <p:cNvSpPr txBox="1"/>
          <p:nvPr/>
        </p:nvSpPr>
        <p:spPr>
          <a:xfrm>
            <a:off x="6912234" y="4445005"/>
            <a:ext cx="2465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Captures multibody interactions with DFT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computationally expensive than Car-Parinello MD/DFT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2B6B0-6DC7-CC10-6A0C-4210AB02A65C}"/>
              </a:ext>
            </a:extLst>
          </p:cNvPr>
          <p:cNvSpPr txBox="1"/>
          <p:nvPr/>
        </p:nvSpPr>
        <p:spPr>
          <a:xfrm>
            <a:off x="9659359" y="4445005"/>
            <a:ext cx="2174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architecture must learn symmetry (and often doesn’t)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degrees of freedom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EAE54-535D-21AF-CA8C-79748B70CDB1}"/>
              </a:ext>
            </a:extLst>
          </p:cNvPr>
          <p:cNvSpPr txBox="1"/>
          <p:nvPr/>
        </p:nvSpPr>
        <p:spPr>
          <a:xfrm>
            <a:off x="0" y="6208002"/>
            <a:ext cx="8497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</a:rPr>
              <a:t>S. Lorenz, A.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</a:rPr>
              <a:t>Groß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</a:rPr>
              <a:t>, and M. Scheffler, Chem. Phys. Lett.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</a:rPr>
              <a:t>395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ffectLst/>
                <a:latin typeface="Aptos" panose="020B0004020202020204" pitchFamily="34" charset="0"/>
              </a:rPr>
              <a:t>, 210 (2004).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0840E-7193-8D62-D65E-FF48F137B3CF}"/>
              </a:ext>
            </a:extLst>
          </p:cNvPr>
          <p:cNvSpPr txBox="1"/>
          <p:nvPr/>
        </p:nvSpPr>
        <p:spPr>
          <a:xfrm>
            <a:off x="0" y="6519446"/>
            <a:ext cx="6115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T. B. Blank et al., J. Chem. Phys. 103, 4129 (1995).</a:t>
            </a:r>
          </a:p>
        </p:txBody>
      </p:sp>
    </p:spTree>
    <p:extLst>
      <p:ext uri="{BB962C8B-B14F-4D97-AF65-F5344CB8AC3E}">
        <p14:creationId xmlns:p14="http://schemas.microsoft.com/office/powerpoint/2010/main" val="30146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3CEE-7358-3E32-4B36-ABD0A50D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Parinello’s 2007 MLP architecture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07CE621-CDCD-3789-DB83-2DB0E7FA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67" y="1690688"/>
            <a:ext cx="5118929" cy="182344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86ABFA73-DEB2-D687-4862-E3BD3A96BE68}"/>
              </a:ext>
            </a:extLst>
          </p:cNvPr>
          <p:cNvGrpSpPr/>
          <p:nvPr/>
        </p:nvGrpSpPr>
        <p:grpSpPr>
          <a:xfrm>
            <a:off x="724098" y="3949671"/>
            <a:ext cx="5732669" cy="2261753"/>
            <a:chOff x="724098" y="3949671"/>
            <a:chExt cx="5732669" cy="22617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7D2273-4DE6-E900-73CF-200EAE81C80F}"/>
                </a:ext>
              </a:extLst>
            </p:cNvPr>
            <p:cNvSpPr/>
            <p:nvPr/>
          </p:nvSpPr>
          <p:spPr>
            <a:xfrm>
              <a:off x="724098" y="3949671"/>
              <a:ext cx="2465335" cy="554747"/>
            </a:xfrm>
            <a:prstGeom prst="rect">
              <a:avLst/>
            </a:prstGeom>
            <a:solidFill>
              <a:srgbClr val="C000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Limitations of old architecture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3633A-5DE1-E139-7372-9AE21F19C2AF}"/>
                </a:ext>
              </a:extLst>
            </p:cNvPr>
            <p:cNvSpPr txBox="1"/>
            <p:nvPr/>
          </p:nvSpPr>
          <p:spPr>
            <a:xfrm>
              <a:off x="724098" y="4641764"/>
              <a:ext cx="21748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00000"/>
                  </a:solidFill>
                </a:rPr>
                <a:t>This architecture must learn symmetry (and often doesn’t)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C00000"/>
                  </a:solidFill>
                </a:rPr>
                <a:t>Limited degrees of freedom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EB256-FE25-4086-A2D3-B58F2A425CE8}"/>
                </a:ext>
              </a:extLst>
            </p:cNvPr>
            <p:cNvGrpSpPr/>
            <p:nvPr/>
          </p:nvGrpSpPr>
          <p:grpSpPr>
            <a:xfrm>
              <a:off x="3350209" y="3959582"/>
              <a:ext cx="3106558" cy="2128731"/>
              <a:chOff x="3350209" y="3959582"/>
              <a:chExt cx="3106558" cy="21287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99D6B2-E976-CBDC-1B34-15BE92321AC4}"/>
                  </a:ext>
                </a:extLst>
              </p:cNvPr>
              <p:cNvSpPr/>
              <p:nvPr/>
            </p:nvSpPr>
            <p:spPr>
              <a:xfrm>
                <a:off x="3991432" y="3959582"/>
                <a:ext cx="2465335" cy="55474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How this architecture addresses those limits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E9B01B-5F95-021D-C68B-2FCDAFC3EB4D}"/>
                  </a:ext>
                </a:extLst>
              </p:cNvPr>
              <p:cNvSpPr txBox="1"/>
              <p:nvPr/>
            </p:nvSpPr>
            <p:spPr>
              <a:xfrm>
                <a:off x="3964093" y="4764874"/>
                <a:ext cx="235254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Transformation to symmetry functions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Individual sub-networks for each atom</a:t>
                </a:r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E8643529-0A5D-C0D4-8F89-6F1BB237F25D}"/>
                  </a:ext>
                </a:extLst>
              </p:cNvPr>
              <p:cNvSpPr/>
              <p:nvPr/>
            </p:nvSpPr>
            <p:spPr>
              <a:xfrm>
                <a:off x="3350209" y="3994683"/>
                <a:ext cx="480447" cy="381870"/>
              </a:xfrm>
              <a:prstGeom prst="rightArrow">
                <a:avLst/>
              </a:prstGeom>
              <a:gradFill flip="none" rotWithShape="1">
                <a:gsLst>
                  <a:gs pos="0">
                    <a:srgbClr val="C0000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0"/>
                <a:tileRect/>
              </a:gra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29AD2C1-7217-AC61-C3FF-AEC6BD365F9D}"/>
              </a:ext>
            </a:extLst>
          </p:cNvPr>
          <p:cNvGrpSpPr/>
          <p:nvPr/>
        </p:nvGrpSpPr>
        <p:grpSpPr>
          <a:xfrm>
            <a:off x="2492679" y="1027906"/>
            <a:ext cx="7816613" cy="923330"/>
            <a:chOff x="2492679" y="1027906"/>
            <a:chExt cx="7816613" cy="923330"/>
          </a:xfrm>
        </p:grpSpPr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38178F6B-1B8B-408D-94B2-3B625BC6D37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92679" y="1329053"/>
              <a:ext cx="5512780" cy="336459"/>
            </a:xfrm>
            <a:prstGeom prst="bentConnector3">
              <a:avLst>
                <a:gd name="adj1" fmla="val 99829"/>
              </a:avLst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0582DB-A457-BE64-F093-036BB23B2AEB}"/>
                </a:ext>
              </a:extLst>
            </p:cNvPr>
            <p:cNvSpPr txBox="1"/>
            <p:nvPr/>
          </p:nvSpPr>
          <p:spPr>
            <a:xfrm>
              <a:off x="8005459" y="1027906"/>
              <a:ext cx="23038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Intermediate coordinates which encode symmetry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29914-53F3-F020-5D98-D536D6251E35}"/>
              </a:ext>
            </a:extLst>
          </p:cNvPr>
          <p:cNvGrpSpPr/>
          <p:nvPr/>
        </p:nvGrpSpPr>
        <p:grpSpPr>
          <a:xfrm>
            <a:off x="3674168" y="3332024"/>
            <a:ext cx="6791984" cy="2334136"/>
            <a:chOff x="3674168" y="3332024"/>
            <a:chExt cx="6791984" cy="2334136"/>
          </a:xfrm>
        </p:grpSpPr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FDC93358-D3D3-CBD1-95AA-895EBF0AF97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74168" y="3332024"/>
              <a:ext cx="1549931" cy="435542"/>
            </a:xfrm>
            <a:prstGeom prst="bentConnector2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6CA02C9D-167E-6F46-0481-26EE963A26A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19362" y="4381744"/>
              <a:ext cx="1766795" cy="527616"/>
            </a:xfrm>
            <a:prstGeom prst="bentConnector3">
              <a:avLst>
                <a:gd name="adj1" fmla="val 99230"/>
              </a:avLst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106A30-5A77-5EA3-C2F2-06A9DE77CF51}"/>
                </a:ext>
              </a:extLst>
            </p:cNvPr>
            <p:cNvGrpSpPr/>
            <p:nvPr/>
          </p:nvGrpSpPr>
          <p:grpSpPr>
            <a:xfrm>
              <a:off x="5224099" y="3767567"/>
              <a:ext cx="5242053" cy="1898593"/>
              <a:chOff x="5224099" y="3767567"/>
              <a:chExt cx="5242053" cy="1898593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391EB8-A5C7-DC8B-EE06-957785814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4099" y="3767567"/>
                <a:ext cx="2114852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3997B8-A317-B56D-DC2C-DB3B31F2E31F}"/>
                  </a:ext>
                </a:extLst>
              </p:cNvPr>
              <p:cNvSpPr txBox="1"/>
              <p:nvPr/>
            </p:nvSpPr>
            <p:spPr>
              <a:xfrm>
                <a:off x="7877967" y="5296828"/>
                <a:ext cx="2588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Identical sub-networks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A2DED8-10C8-6793-1C89-8795D7DA2721}"/>
              </a:ext>
            </a:extLst>
          </p:cNvPr>
          <p:cNvGrpSpPr/>
          <p:nvPr/>
        </p:nvGrpSpPr>
        <p:grpSpPr>
          <a:xfrm>
            <a:off x="5922214" y="1893440"/>
            <a:ext cx="3877983" cy="2691975"/>
            <a:chOff x="5926054" y="1951236"/>
            <a:chExt cx="3877983" cy="269197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45C3FE-5CCF-D35B-BAE3-DC8E01161B5C}"/>
                </a:ext>
              </a:extLst>
            </p:cNvPr>
            <p:cNvGrpSpPr/>
            <p:nvPr/>
          </p:nvGrpSpPr>
          <p:grpSpPr>
            <a:xfrm>
              <a:off x="5926054" y="1951236"/>
              <a:ext cx="3877983" cy="2031325"/>
              <a:chOff x="5926054" y="1951236"/>
              <a:chExt cx="3877983" cy="2031325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CCB1B70F-F483-36ED-9910-90007AB6721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26054" y="2558452"/>
                <a:ext cx="1412897" cy="1"/>
              </a:xfrm>
              <a:prstGeom prst="bentConnector3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4E9F4-27F9-93C6-03B4-EDDCB480CF94}"/>
                  </a:ext>
                </a:extLst>
              </p:cNvPr>
              <p:cNvSpPr txBox="1"/>
              <p:nvPr/>
            </p:nvSpPr>
            <p:spPr>
              <a:xfrm>
                <a:off x="7500204" y="1951236"/>
                <a:ext cx="230383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Decomposition of total energy into individual atom’s contributions. E</a:t>
                </a:r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learned through training and additivity is enforced</a:t>
                </a: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4FE5C85-1E64-2A19-2576-3C16333AE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340" b="4601"/>
            <a:stretch>
              <a:fillRect/>
            </a:stretch>
          </p:blipFill>
          <p:spPr>
            <a:xfrm>
              <a:off x="7984014" y="3946290"/>
              <a:ext cx="1016771" cy="696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1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3BA7-9E4E-FBFC-D197-2363E67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 functions as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6E20A-0A69-CC36-837F-30E3527B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404" y="2079715"/>
            <a:ext cx="4267200" cy="1054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5A863-8FDC-FA64-E7F1-F5FAB960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5" y="1585843"/>
            <a:ext cx="2235200" cy="223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8C95EB-9115-68F4-05E0-C3063B96684F}"/>
              </a:ext>
            </a:extLst>
          </p:cNvPr>
          <p:cNvSpPr/>
          <p:nvPr/>
        </p:nvSpPr>
        <p:spPr>
          <a:xfrm>
            <a:off x="2030895" y="1451113"/>
            <a:ext cx="1427922" cy="236993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EBCAC-B8D0-05A8-ABFB-535DF1595683}"/>
              </a:ext>
            </a:extLst>
          </p:cNvPr>
          <p:cNvSpPr txBox="1"/>
          <p:nvPr/>
        </p:nvSpPr>
        <p:spPr>
          <a:xfrm>
            <a:off x="3774610" y="1452646"/>
            <a:ext cx="7894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Symmetry functions employ a switching function to define relevant chemical environment. (Both derivative and function must be 0 at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6034D-6995-AB7A-A7B2-DB668352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709" y="3707508"/>
            <a:ext cx="24892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5EBF20-8CE2-5FAF-AD2F-B3D74B2C03FA}"/>
              </a:ext>
            </a:extLst>
          </p:cNvPr>
          <p:cNvSpPr txBox="1"/>
          <p:nvPr/>
        </p:nvSpPr>
        <p:spPr>
          <a:xfrm>
            <a:off x="3774610" y="3338176"/>
            <a:ext cx="78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Gaussian symmetry functions encode radial information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B63B8-9B6D-52CF-434A-A29A1B6E219E}"/>
              </a:ext>
            </a:extLst>
          </p:cNvPr>
          <p:cNvSpPr txBox="1"/>
          <p:nvPr/>
        </p:nvSpPr>
        <p:spPr>
          <a:xfrm>
            <a:off x="3774610" y="4603374"/>
            <a:ext cx="78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Angular symmetry functions encode orientational information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6A82DA-F64A-37EF-6E07-D0CB606DA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404" y="5003192"/>
            <a:ext cx="6238752" cy="6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822D-80FB-18FC-5C21-01A70D73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bulk silicon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07BA50-2133-3181-D738-4D6CC8A9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6919"/>
            <a:ext cx="3204253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48957-34C2-D6A7-75BB-9EF1F8FDF803}"/>
              </a:ext>
            </a:extLst>
          </p:cNvPr>
          <p:cNvSpPr txBox="1"/>
          <p:nvPr/>
        </p:nvSpPr>
        <p:spPr>
          <a:xfrm>
            <a:off x="838200" y="1766195"/>
            <a:ext cx="333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Sharon taught us in our quantum class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E79A6E-1004-AAD1-8DFF-A304160DD841}"/>
              </a:ext>
            </a:extLst>
          </p:cNvPr>
          <p:cNvGrpSpPr/>
          <p:nvPr/>
        </p:nvGrpSpPr>
        <p:grpSpPr>
          <a:xfrm>
            <a:off x="737973" y="6065878"/>
            <a:ext cx="3432245" cy="1932543"/>
            <a:chOff x="737973" y="6065878"/>
            <a:chExt cx="3432245" cy="19325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7CD096-3873-B3A7-A7E4-A0EB752AD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973" y="6065878"/>
              <a:ext cx="3432245" cy="193254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F2C338-5249-35E4-DC19-E2AE7BB6AA1E}"/>
                </a:ext>
              </a:extLst>
            </p:cNvPr>
            <p:cNvSpPr/>
            <p:nvPr/>
          </p:nvSpPr>
          <p:spPr>
            <a:xfrm>
              <a:off x="1371600" y="6310312"/>
              <a:ext cx="2265218" cy="365125"/>
            </a:xfrm>
            <a:prstGeom prst="rect">
              <a:avLst/>
            </a:prstGeom>
            <a:solidFill>
              <a:srgbClr val="C000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MD (Hell)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A189C-62A6-6F2F-84AB-CA5E5B72FFEB}"/>
              </a:ext>
            </a:extLst>
          </p:cNvPr>
          <p:cNvGrpSpPr/>
          <p:nvPr/>
        </p:nvGrpSpPr>
        <p:grpSpPr>
          <a:xfrm>
            <a:off x="4047621" y="4914258"/>
            <a:ext cx="1831217" cy="1161661"/>
            <a:chOff x="4047621" y="4914258"/>
            <a:chExt cx="1831217" cy="116166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5B3315-846A-B505-4F8C-DA003C7BA316}"/>
                </a:ext>
              </a:extLst>
            </p:cNvPr>
            <p:cNvCxnSpPr/>
            <p:nvPr/>
          </p:nvCxnSpPr>
          <p:spPr>
            <a:xfrm flipH="1">
              <a:off x="4170218" y="5677786"/>
              <a:ext cx="189131" cy="39813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83F20E-8DC5-B478-340A-127F59B54F6D}"/>
                </a:ext>
              </a:extLst>
            </p:cNvPr>
            <p:cNvSpPr txBox="1"/>
            <p:nvPr/>
          </p:nvSpPr>
          <p:spPr>
            <a:xfrm>
              <a:off x="4047621" y="4914258"/>
              <a:ext cx="1831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Our groups are here (mostly)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3B6BF-9F18-726C-2CA1-A9569AD2BB19}"/>
              </a:ext>
            </a:extLst>
          </p:cNvPr>
          <p:cNvSpPr/>
          <p:nvPr/>
        </p:nvSpPr>
        <p:spPr>
          <a:xfrm>
            <a:off x="260651" y="1551709"/>
            <a:ext cx="5835349" cy="530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AFF85-4E9B-F263-0508-1ECECFEA477F}"/>
              </a:ext>
            </a:extLst>
          </p:cNvPr>
          <p:cNvSpPr txBox="1"/>
          <p:nvPr/>
        </p:nvSpPr>
        <p:spPr>
          <a:xfrm>
            <a:off x="737973" y="2252815"/>
            <a:ext cx="4224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Seed:</a:t>
            </a:r>
            <a:r>
              <a:rPr lang="en-US" dirty="0"/>
              <a:t> start from crystal structures and MD snapshots across pressures/temperatures.</a:t>
            </a:r>
          </a:p>
          <a:p>
            <a:r>
              <a:rPr lang="en-US" b="1" dirty="0"/>
              <a:t>2. Training loop:</a:t>
            </a:r>
            <a:r>
              <a:rPr lang="en-US" dirty="0"/>
              <a:t> run </a:t>
            </a:r>
            <a:r>
              <a:rPr lang="en-US" dirty="0" err="1"/>
              <a:t>metadynamics</a:t>
            </a:r>
            <a:r>
              <a:rPr lang="en-US" dirty="0"/>
              <a:t> with a initial NN -&gt; DFT-relabel configs -&gt; augment data -&gt; retrain; repeat. (Used LDA functional)</a:t>
            </a:r>
          </a:p>
          <a:p>
            <a:r>
              <a:rPr lang="en-US" b="1" dirty="0"/>
              <a:t>3.Stop:</a:t>
            </a:r>
            <a:r>
              <a:rPr lang="en-US" dirty="0"/>
              <a:t> when errors stabilize (ended up with ~9k DFT configs).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E266D5-D383-0E37-4EFC-8C5A93776BF8}"/>
              </a:ext>
            </a:extLst>
          </p:cNvPr>
          <p:cNvSpPr/>
          <p:nvPr/>
        </p:nvSpPr>
        <p:spPr>
          <a:xfrm>
            <a:off x="861523" y="1747526"/>
            <a:ext cx="3332018" cy="42797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 acquisition and training </a:t>
            </a:r>
          </a:p>
        </p:txBody>
      </p:sp>
      <p:pic>
        <p:nvPicPr>
          <p:cNvPr id="28" name="Picture 2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999EE45B-B11C-05AC-B89D-EC7959DB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71" y="1281834"/>
            <a:ext cx="3722029" cy="2730169"/>
          </a:xfrm>
          <a:prstGeom prst="rect">
            <a:avLst/>
          </a:prstGeom>
        </p:spPr>
      </p:pic>
      <p:pic>
        <p:nvPicPr>
          <p:cNvPr id="30" name="Picture 29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F8F932C3-7355-7919-1F69-23C287491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771" y="4012003"/>
            <a:ext cx="3432245" cy="25137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A0D2A04-C795-4B07-DF68-9985457C3247}"/>
              </a:ext>
            </a:extLst>
          </p:cNvPr>
          <p:cNvSpPr/>
          <p:nvPr/>
        </p:nvSpPr>
        <p:spPr>
          <a:xfrm>
            <a:off x="-1286946" y="-147681"/>
            <a:ext cx="13626059" cy="761130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30C6ED-DCA6-3C97-24A8-68A2D80A1262}"/>
              </a:ext>
            </a:extLst>
          </p:cNvPr>
          <p:cNvSpPr/>
          <p:nvPr/>
        </p:nvSpPr>
        <p:spPr>
          <a:xfrm>
            <a:off x="2018765" y="2646919"/>
            <a:ext cx="7234621" cy="202210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Summary: This paper introduced sub-networks, symmetry functions, and switching functions which are the foundation upon which modern models are built</a:t>
            </a:r>
          </a:p>
        </p:txBody>
      </p:sp>
    </p:spTree>
    <p:extLst>
      <p:ext uri="{BB962C8B-B14F-4D97-AF65-F5344CB8AC3E}">
        <p14:creationId xmlns:p14="http://schemas.microsoft.com/office/powerpoint/2010/main" val="237948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26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EAEF-B303-DBDF-AFA4-F5374D54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2" y="376980"/>
            <a:ext cx="10515600" cy="1325563"/>
          </a:xfrm>
        </p:spPr>
        <p:txBody>
          <a:bodyPr/>
          <a:lstStyle/>
          <a:p>
            <a:r>
              <a:rPr lang="en-US" dirty="0"/>
              <a:t>Exercise – let’s investigate why symmetry functions are important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C0AB0-A50B-68ED-9AEC-D3BA04D3DF8F}"/>
              </a:ext>
            </a:extLst>
          </p:cNvPr>
          <p:cNvSpPr txBox="1"/>
          <p:nvPr/>
        </p:nvSpPr>
        <p:spPr>
          <a:xfrm>
            <a:off x="129048" y="6283767"/>
            <a:ext cx="10829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Data from: Csanyi, G. (2021). Research data: Machine learning a general-purpose interatomic potential for silicon. Apollo - University of Cambridge Repository. https://</a:t>
            </a:r>
            <a:r>
              <a:rPr lang="en-US" sz="1200" dirty="0" err="1"/>
              <a:t>doi.org</a:t>
            </a:r>
            <a:r>
              <a:rPr lang="en-US" sz="1200" dirty="0"/>
              <a:t>/10.17863/CAM.65004</a:t>
            </a:r>
          </a:p>
        </p:txBody>
      </p:sp>
      <p:pic>
        <p:nvPicPr>
          <p:cNvPr id="9" name="Picture 8" descr="A group of white balls&#10;&#10;AI-generated content may be incorrect.">
            <a:extLst>
              <a:ext uri="{FF2B5EF4-FFF2-40B4-BE49-F238E27FC236}">
                <a16:creationId xmlns:a16="http://schemas.microsoft.com/office/drawing/2014/main" id="{9FA4D085-87D3-1D8E-00D6-A8420A7E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399" y="2854306"/>
            <a:ext cx="4959652" cy="4959652"/>
          </a:xfrm>
          <a:prstGeom prst="rect">
            <a:avLst/>
          </a:prstGeom>
        </p:spPr>
      </p:pic>
      <p:pic>
        <p:nvPicPr>
          <p:cNvPr id="11" name="Picture 10" descr="A group of white balls&#10;&#10;AI-generated content may be incorrect.">
            <a:extLst>
              <a:ext uri="{FF2B5EF4-FFF2-40B4-BE49-F238E27FC236}">
                <a16:creationId xmlns:a16="http://schemas.microsoft.com/office/drawing/2014/main" id="{7034CCB9-C2E4-4438-793C-57EC041C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97" y="2115498"/>
            <a:ext cx="4277033" cy="4277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DD720B-03E2-A5F2-F551-B61828307A43}"/>
              </a:ext>
            </a:extLst>
          </p:cNvPr>
          <p:cNvSpPr/>
          <p:nvPr/>
        </p:nvSpPr>
        <p:spPr>
          <a:xfrm>
            <a:off x="5200542" y="3057575"/>
            <a:ext cx="6000673" cy="1114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We will train a simple model with and without symmetry functions and compare the RMSE</a:t>
            </a:r>
          </a:p>
        </p:txBody>
      </p:sp>
      <p:pic>
        <p:nvPicPr>
          <p:cNvPr id="14" name="Picture 13" descr="A pile of white balls&#10;&#10;AI-generated content may be incorrect.">
            <a:extLst>
              <a:ext uri="{FF2B5EF4-FFF2-40B4-BE49-F238E27FC236}">
                <a16:creationId xmlns:a16="http://schemas.microsoft.com/office/drawing/2014/main" id="{9B3B088F-228B-E358-0F56-A4AF0CD9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780" y="1427397"/>
            <a:ext cx="4277033" cy="4277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000BC7-2E13-B162-07EC-89926CFEFD86}"/>
              </a:ext>
            </a:extLst>
          </p:cNvPr>
          <p:cNvSpPr txBox="1"/>
          <p:nvPr/>
        </p:nvSpPr>
        <p:spPr>
          <a:xfrm>
            <a:off x="442453" y="1785780"/>
            <a:ext cx="427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conformations from Cambridge dataset (rendered with OVITO) </a:t>
            </a:r>
          </a:p>
        </p:txBody>
      </p:sp>
    </p:spTree>
    <p:extLst>
      <p:ext uri="{BB962C8B-B14F-4D97-AF65-F5344CB8AC3E}">
        <p14:creationId xmlns:p14="http://schemas.microsoft.com/office/powerpoint/2010/main" val="375348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559</Words>
  <Application>Microsoft Macintosh PowerPoint</Application>
  <PresentationFormat>Widescreen</PresentationFormat>
  <Paragraphs>72</Paragraphs>
  <Slides>10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Joint Machine Learned Potentials (MLPs) Journal Club</vt:lpstr>
      <vt:lpstr>Personal motivation to start this journal club</vt:lpstr>
      <vt:lpstr>Schedule</vt:lpstr>
      <vt:lpstr>Let’s get started!</vt:lpstr>
      <vt:lpstr>Historically used standard NN to fit potential energy surfaces (pre 2007)</vt:lpstr>
      <vt:lpstr>Parinello’s 2007 MLP architecture</vt:lpstr>
      <vt:lpstr>Symmetry functions as features</vt:lpstr>
      <vt:lpstr>Performance on bulk silicon</vt:lpstr>
      <vt:lpstr>Exercise – let’s investigate why symmetry functions are important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S. Votava</dc:creator>
  <cp:lastModifiedBy>Jacob S. Votava</cp:lastModifiedBy>
  <cp:revision>50</cp:revision>
  <dcterms:created xsi:type="dcterms:W3CDTF">2025-08-05T19:59:35Z</dcterms:created>
  <dcterms:modified xsi:type="dcterms:W3CDTF">2025-10-27T17:31:13Z</dcterms:modified>
</cp:coreProperties>
</file>